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4" r:id="rId4"/>
    <p:sldId id="269" r:id="rId5"/>
    <p:sldId id="270" r:id="rId6"/>
    <p:sldId id="271" r:id="rId7"/>
    <p:sldId id="261" r:id="rId8"/>
    <p:sldId id="272" r:id="rId9"/>
    <p:sldId id="263" r:id="rId1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33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92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3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81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19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47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Instance</a:t>
            </a:r>
          </a:p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Shadow</a:t>
            </a:r>
          </a:p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DBCD2-0248-4B21-956E-ECABB20FA5AF}"/>
              </a:ext>
            </a:extLst>
          </p:cNvPr>
          <p:cNvSpPr txBox="1"/>
          <p:nvPr/>
        </p:nvSpPr>
        <p:spPr>
          <a:xfrm>
            <a:off x="5621412" y="122738"/>
            <a:ext cx="367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Instance Shadow Detection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449A4-35A6-4452-9A53-7EA0359F5876}"/>
              </a:ext>
            </a:extLst>
          </p:cNvPr>
          <p:cNvSpPr txBox="1"/>
          <p:nvPr/>
        </p:nvSpPr>
        <p:spPr>
          <a:xfrm>
            <a:off x="5621412" y="584403"/>
            <a:ext cx="12261552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일반적인 그림자 검출을 넘어 그림자와 객체 사이의 연관성을 찾는 것을 목표로 하는 모델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영상 전반적으로 존재하는 그림자가 아닌 </a:t>
            </a:r>
            <a:r>
              <a:rPr lang="en-US" altLang="ko-KR" dirty="0"/>
              <a:t>‘</a:t>
            </a:r>
            <a:r>
              <a:rPr lang="ko-KR" altLang="en-US" dirty="0"/>
              <a:t>객체와의 연관성을 갖는</a:t>
            </a:r>
            <a:r>
              <a:rPr lang="en-US" altLang="ko-KR" dirty="0"/>
              <a:t>‘ </a:t>
            </a:r>
            <a:r>
              <a:rPr lang="ko-KR" altLang="en-US" dirty="0"/>
              <a:t>그림자를 찾는 것이 목표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62A0B9-C52F-497A-854E-935CDBEBE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004" y="1462529"/>
            <a:ext cx="4656478" cy="31510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38CD01-3DD7-41AD-972C-6A09884D6B3A}"/>
              </a:ext>
            </a:extLst>
          </p:cNvPr>
          <p:cNvSpPr txBox="1"/>
          <p:nvPr/>
        </p:nvSpPr>
        <p:spPr>
          <a:xfrm>
            <a:off x="5621412" y="1815618"/>
            <a:ext cx="77325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부가적으로 객체와 그림자의 관계를 통해 </a:t>
            </a:r>
            <a:r>
              <a:rPr lang="en-US" altLang="ko-KR" dirty="0"/>
              <a:t>light source</a:t>
            </a:r>
            <a:r>
              <a:rPr lang="ko-KR" altLang="en-US" dirty="0"/>
              <a:t>의 방향 계산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그림자의 종류에는 </a:t>
            </a:r>
            <a:r>
              <a:rPr lang="en-US" altLang="ko-KR" dirty="0"/>
              <a:t>2</a:t>
            </a:r>
            <a:r>
              <a:rPr lang="ko-KR" altLang="en-US" dirty="0"/>
              <a:t>가지의 종류가 존재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1. Cast – Shadow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2. Self – Shadow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논문에서는 </a:t>
            </a:r>
            <a:r>
              <a:rPr lang="en-US" altLang="ko-KR" dirty="0"/>
              <a:t>Cast-shadow</a:t>
            </a:r>
            <a:r>
              <a:rPr lang="ko-KR" altLang="en-US" dirty="0"/>
              <a:t>에만 집중하여 그림자 검출을 진행함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589B8-D95C-4B7B-A00F-0EAD45CC28FC}"/>
              </a:ext>
            </a:extLst>
          </p:cNvPr>
          <p:cNvSpPr txBox="1"/>
          <p:nvPr/>
        </p:nvSpPr>
        <p:spPr>
          <a:xfrm>
            <a:off x="950656" y="4994145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SOBA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84F58-3585-4D05-B5D3-3D61B50E6FCB}"/>
              </a:ext>
            </a:extLst>
          </p:cNvPr>
          <p:cNvSpPr txBox="1"/>
          <p:nvPr/>
        </p:nvSpPr>
        <p:spPr>
          <a:xfrm>
            <a:off x="5621412" y="4996638"/>
            <a:ext cx="1226155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Instance shadow detection</a:t>
            </a:r>
            <a:r>
              <a:rPr lang="ko-KR" altLang="en-US" dirty="0"/>
              <a:t>을 하기 위해 해당 구현자들은 </a:t>
            </a:r>
            <a:r>
              <a:rPr lang="en-US" altLang="ko-KR" dirty="0"/>
              <a:t>SOBA</a:t>
            </a:r>
            <a:r>
              <a:rPr lang="ko-KR" altLang="en-US" dirty="0"/>
              <a:t>라는 </a:t>
            </a:r>
            <a:r>
              <a:rPr lang="en-US" altLang="ko-KR" dirty="0"/>
              <a:t>dataset</a:t>
            </a:r>
            <a:r>
              <a:rPr lang="ko-KR" altLang="en-US" dirty="0"/>
              <a:t>을 구성함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</a:t>
            </a:r>
            <a:r>
              <a:rPr lang="en-US" altLang="ko-KR" dirty="0"/>
              <a:t>source</a:t>
            </a:r>
            <a:r>
              <a:rPr lang="ko-KR" altLang="en-US" dirty="0"/>
              <a:t>에 대해 총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Output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각각 </a:t>
            </a:r>
            <a:r>
              <a:rPr lang="en-US" altLang="ko-KR" dirty="0"/>
              <a:t>object-shadow pair mask, object mask, shadow mask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4A5D13-07D5-4E50-93E0-6ECCFA21B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193" y="6335466"/>
            <a:ext cx="1736746" cy="28846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3A86C6E-6533-4A62-BCBA-307E899DF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445" y="6351206"/>
            <a:ext cx="1736746" cy="287679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6C35D2-F320-448E-B08F-119D4E0EF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7423" y="6351205"/>
            <a:ext cx="1744523" cy="28767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B75DF3E-11E1-411E-9889-AC5CC7EC0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7178" y="6343107"/>
            <a:ext cx="1736746" cy="28657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BE3860B-84F0-4747-89DA-16466B499563}"/>
              </a:ext>
            </a:extLst>
          </p:cNvPr>
          <p:cNvSpPr txBox="1"/>
          <p:nvPr/>
        </p:nvSpPr>
        <p:spPr>
          <a:xfrm>
            <a:off x="12833925" y="6212470"/>
            <a:ext cx="5509308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왼쪽부터 </a:t>
            </a:r>
            <a:r>
              <a:rPr lang="en-US" altLang="ko-KR" dirty="0"/>
              <a:t>Source, object-shadow pair mask, object mask, shadow mask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여러 객체가 존재하는 경우 각 </a:t>
            </a:r>
            <a:r>
              <a:rPr lang="en-US" altLang="ko-KR" dirty="0"/>
              <a:t>pair</a:t>
            </a:r>
            <a:r>
              <a:rPr lang="ko-KR" altLang="en-US" dirty="0"/>
              <a:t>마다 다른 색으로 할당되어 있다</a:t>
            </a:r>
            <a:r>
              <a:rPr lang="en-US" altLang="ko-KR" dirty="0"/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CC488A-0BE6-4220-A685-A982541DD2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26" y="6035731"/>
            <a:ext cx="2473750" cy="165053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249F153-F6B8-49A6-8B9C-02958694B7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9530" y="6035731"/>
            <a:ext cx="2473750" cy="1638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FC121-D631-4341-B893-2F2EE6B49C16}"/>
              </a:ext>
            </a:extLst>
          </p:cNvPr>
          <p:cNvSpPr txBox="1"/>
          <p:nvPr/>
        </p:nvSpPr>
        <p:spPr>
          <a:xfrm>
            <a:off x="12930476" y="38527"/>
            <a:ext cx="54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Tianyu</a:t>
            </a:r>
            <a:r>
              <a:rPr lang="en-US" altLang="ko-KR" dirty="0"/>
              <a:t> Wang, Instance Shadow Detection, CVPR, 2020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96681-A2D4-4C6F-BBD0-113F69984F42}"/>
              </a:ext>
            </a:extLst>
          </p:cNvPr>
          <p:cNvSpPr txBox="1"/>
          <p:nvPr/>
        </p:nvSpPr>
        <p:spPr>
          <a:xfrm>
            <a:off x="950656" y="5534193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DF8D4-1655-47AC-9200-21AA6854B275}"/>
              </a:ext>
            </a:extLst>
          </p:cNvPr>
          <p:cNvSpPr txBox="1"/>
          <p:nvPr/>
        </p:nvSpPr>
        <p:spPr>
          <a:xfrm>
            <a:off x="5621412" y="91986"/>
            <a:ext cx="12261552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end-to-end framework ‘LISA’ (Light – guided Instance Shadow-object Association) </a:t>
            </a:r>
            <a:r>
              <a:rPr lang="ko-KR" altLang="en-US" dirty="0"/>
              <a:t>개발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모델은 총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Output</a:t>
            </a:r>
            <a:r>
              <a:rPr lang="ko-KR" altLang="en-US" dirty="0"/>
              <a:t>을 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1. object</a:t>
            </a:r>
            <a:r>
              <a:rPr lang="ko-KR" altLang="en-US" dirty="0"/>
              <a:t>와 </a:t>
            </a:r>
            <a:r>
              <a:rPr lang="en-US" altLang="ko-KR" dirty="0"/>
              <a:t>shadow </a:t>
            </a:r>
            <a:r>
              <a:rPr lang="ko-KR" altLang="en-US" dirty="0"/>
              <a:t>각각의 </a:t>
            </a:r>
            <a:r>
              <a:rPr lang="en-US" altLang="ko-KR" dirty="0"/>
              <a:t>boundary box                       2. object</a:t>
            </a:r>
            <a:r>
              <a:rPr lang="ko-KR" altLang="en-US" dirty="0"/>
              <a:t>와</a:t>
            </a:r>
            <a:r>
              <a:rPr lang="en-US" altLang="ko-KR" dirty="0"/>
              <a:t> shadow </a:t>
            </a:r>
            <a:r>
              <a:rPr lang="ko-KR" altLang="en-US" dirty="0"/>
              <a:t>각각의 </a:t>
            </a:r>
            <a:r>
              <a:rPr lang="en-US" altLang="ko-KR" dirty="0"/>
              <a:t>Instance mask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3. shadow-object associations</a:t>
            </a:r>
            <a:r>
              <a:rPr lang="ko-KR" altLang="en-US" dirty="0"/>
              <a:t>의</a:t>
            </a:r>
            <a:r>
              <a:rPr lang="en-US" altLang="ko-KR" dirty="0"/>
              <a:t> boundary box              4. light-direction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20D637-4DAF-4BBF-9013-21D225AD9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971" y="1893094"/>
            <a:ext cx="6043714" cy="27090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A1F58D-1C98-4F7E-8DCA-231309AC5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685" y="1837571"/>
            <a:ext cx="6406194" cy="2728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4271D4-4FF8-48B6-A6DA-02C1CAC82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876" y="4897410"/>
            <a:ext cx="12237004" cy="3049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F5C8B7-ABBC-4024-BB6A-D6AA5E74715E}"/>
              </a:ext>
            </a:extLst>
          </p:cNvPr>
          <p:cNvSpPr txBox="1"/>
          <p:nvPr/>
        </p:nvSpPr>
        <p:spPr>
          <a:xfrm>
            <a:off x="5731876" y="7958185"/>
            <a:ext cx="1226155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일반적인 </a:t>
            </a:r>
            <a:r>
              <a:rPr lang="en-US" altLang="ko-KR" dirty="0"/>
              <a:t>Instance segmentation </a:t>
            </a:r>
            <a:r>
              <a:rPr lang="ko-KR" altLang="en-US" dirty="0"/>
              <a:t>기법인 </a:t>
            </a:r>
            <a:r>
              <a:rPr lang="en-US" altLang="ko-KR" dirty="0"/>
              <a:t>Mask R-CNN </a:t>
            </a:r>
            <a:r>
              <a:rPr lang="ko-KR" altLang="en-US" dirty="0"/>
              <a:t>기법을 기반으로 진행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Backbone</a:t>
            </a:r>
            <a:r>
              <a:rPr lang="ko-KR" altLang="en-US" dirty="0"/>
              <a:t>으로는 </a:t>
            </a:r>
            <a:r>
              <a:rPr lang="en-US" altLang="ko-KR" dirty="0"/>
              <a:t>Feature Pyramid Network (FPN)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ResNeXt-101-FPN</a:t>
            </a:r>
            <a:r>
              <a:rPr lang="ko-KR" altLang="en-US" dirty="0"/>
              <a:t>을 사용하여 </a:t>
            </a:r>
            <a:r>
              <a:rPr lang="en-US" altLang="ko-KR" dirty="0"/>
              <a:t>backbone</a:t>
            </a:r>
            <a:r>
              <a:rPr lang="ko-KR" altLang="en-US" dirty="0"/>
              <a:t>을 초기화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525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96681-A2D4-4C6F-BBD0-113F69984F42}"/>
              </a:ext>
            </a:extLst>
          </p:cNvPr>
          <p:cNvSpPr txBox="1"/>
          <p:nvPr/>
        </p:nvSpPr>
        <p:spPr>
          <a:xfrm>
            <a:off x="950656" y="5534193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LISA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4271D4-4FF8-48B6-A6DA-02C1CAC82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44" t="18305" r="69308" b="60164"/>
          <a:stretch/>
        </p:blipFill>
        <p:spPr>
          <a:xfrm>
            <a:off x="14943381" y="239614"/>
            <a:ext cx="1951538" cy="656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F5C8B7-ABBC-4024-BB6A-D6AA5E74715E}"/>
              </a:ext>
            </a:extLst>
          </p:cNvPr>
          <p:cNvSpPr txBox="1"/>
          <p:nvPr/>
        </p:nvSpPr>
        <p:spPr>
          <a:xfrm>
            <a:off x="5731876" y="201533"/>
            <a:ext cx="8058101" cy="4202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RPN(region proposal network)</a:t>
            </a:r>
            <a:r>
              <a:rPr lang="ko-KR" altLang="en-US" dirty="0"/>
              <a:t>과 </a:t>
            </a:r>
            <a:r>
              <a:rPr lang="en-US" altLang="ko-KR" dirty="0" err="1"/>
              <a:t>RoIAlign</a:t>
            </a:r>
            <a:r>
              <a:rPr lang="ko-KR" altLang="en-US" dirty="0"/>
              <a:t>은 </a:t>
            </a:r>
            <a:r>
              <a:rPr lang="en-US" altLang="ko-KR" dirty="0"/>
              <a:t>Mask R-CNN</a:t>
            </a:r>
            <a:r>
              <a:rPr lang="ko-KR" altLang="en-US" dirty="0"/>
              <a:t>에서 사용하는 기법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RPN</a:t>
            </a:r>
            <a:r>
              <a:rPr lang="ko-KR" altLang="en-US" dirty="0"/>
              <a:t>은 영역 별로 객체인지 판단하는 것과 그 </a:t>
            </a:r>
            <a:r>
              <a:rPr lang="en-US" altLang="ko-KR" dirty="0"/>
              <a:t>bounding box</a:t>
            </a:r>
            <a:r>
              <a:rPr lang="ko-KR" altLang="en-US" dirty="0"/>
              <a:t>를 계산하는 방법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기본적으로 </a:t>
            </a:r>
            <a:r>
              <a:rPr lang="en-US" altLang="ko-KR" dirty="0"/>
              <a:t>Convolution layer</a:t>
            </a:r>
            <a:r>
              <a:rPr lang="ko-KR" altLang="en-US" dirty="0"/>
              <a:t>에서 나온 </a:t>
            </a:r>
            <a:r>
              <a:rPr lang="en-US" altLang="ko-KR" dirty="0"/>
              <a:t>Feature map</a:t>
            </a:r>
            <a:r>
              <a:rPr lang="ko-KR" altLang="en-US" dirty="0"/>
              <a:t>을 기반으로 진행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</a:t>
            </a:r>
            <a:r>
              <a:rPr lang="en-US" altLang="ko-KR" dirty="0"/>
              <a:t>Feature map</a:t>
            </a:r>
            <a:r>
              <a:rPr lang="ko-KR" altLang="en-US" dirty="0"/>
              <a:t> 위를 </a:t>
            </a:r>
            <a:r>
              <a:rPr lang="en-US" altLang="ko-KR" dirty="0"/>
              <a:t>n x n window</a:t>
            </a:r>
            <a:r>
              <a:rPr lang="ko-KR" altLang="en-US" dirty="0"/>
              <a:t>가 </a:t>
            </a:r>
            <a:r>
              <a:rPr lang="en-US" altLang="ko-KR" dirty="0"/>
              <a:t>sliding </a:t>
            </a:r>
            <a:r>
              <a:rPr lang="ko-KR" altLang="en-US" dirty="0"/>
              <a:t>하며 특징을 검사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미리 정해진 </a:t>
            </a:r>
            <a:r>
              <a:rPr lang="en-US" altLang="ko-KR" dirty="0"/>
              <a:t>k</a:t>
            </a:r>
            <a:r>
              <a:rPr lang="ko-KR" altLang="en-US" dirty="0"/>
              <a:t>개의 </a:t>
            </a:r>
            <a:r>
              <a:rPr lang="en-US" altLang="ko-KR" dirty="0"/>
              <a:t>anchor boxes</a:t>
            </a:r>
            <a:r>
              <a:rPr lang="ko-KR" altLang="en-US" dirty="0"/>
              <a:t>를 사용하여 특징 검사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Classification layer (</a:t>
            </a:r>
            <a:r>
              <a:rPr lang="en-US" altLang="ko-KR" dirty="0" err="1"/>
              <a:t>cls</a:t>
            </a:r>
            <a:r>
              <a:rPr lang="en-US" altLang="ko-KR" dirty="0"/>
              <a:t> layer)</a:t>
            </a:r>
            <a:r>
              <a:rPr lang="ko-KR" altLang="en-US" dirty="0"/>
              <a:t>에서는 </a:t>
            </a:r>
            <a:r>
              <a:rPr lang="en-US" altLang="ko-KR" dirty="0"/>
              <a:t>2 x k</a:t>
            </a:r>
            <a:r>
              <a:rPr lang="ko-KR" altLang="en-US" dirty="0"/>
              <a:t> </a:t>
            </a:r>
            <a:r>
              <a:rPr lang="en-US" altLang="ko-KR" dirty="0"/>
              <a:t>channels </a:t>
            </a:r>
            <a:r>
              <a:rPr lang="ko-KR" altLang="en-US" dirty="0"/>
              <a:t>의 </a:t>
            </a:r>
            <a:r>
              <a:rPr lang="en-US" altLang="ko-KR" dirty="0"/>
              <a:t>1x1 convolution</a:t>
            </a:r>
            <a:r>
              <a:rPr lang="ko-KR" altLang="en-US" dirty="0"/>
              <a:t>을 진행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Box regression (reg layer)</a:t>
            </a:r>
            <a:r>
              <a:rPr lang="ko-KR" altLang="en-US" dirty="0"/>
              <a:t>에서는 </a:t>
            </a:r>
            <a:r>
              <a:rPr lang="en-US" altLang="ko-KR" dirty="0"/>
              <a:t>4 x k channels</a:t>
            </a:r>
            <a:r>
              <a:rPr lang="ko-KR" altLang="en-US" dirty="0"/>
              <a:t>의 </a:t>
            </a:r>
            <a:r>
              <a:rPr lang="en-US" altLang="ko-KR" dirty="0"/>
              <a:t>1x1 convolution</a:t>
            </a:r>
            <a:r>
              <a:rPr lang="ko-KR" altLang="en-US" dirty="0"/>
              <a:t>을 진행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계산된 </a:t>
            </a:r>
            <a:r>
              <a:rPr lang="en-US" altLang="ko-KR" dirty="0"/>
              <a:t>feature map</a:t>
            </a:r>
            <a:r>
              <a:rPr lang="ko-KR" altLang="en-US" dirty="0"/>
              <a:t>을 통해 해당 부분이 객체인지</a:t>
            </a:r>
            <a:r>
              <a:rPr lang="en-US" altLang="ko-KR" dirty="0"/>
              <a:t> </a:t>
            </a:r>
            <a:r>
              <a:rPr lang="ko-KR" altLang="en-US" dirty="0"/>
              <a:t>판단하고 객체라면 어떤 </a:t>
            </a:r>
            <a:r>
              <a:rPr lang="en-US" altLang="ko-KR" dirty="0"/>
              <a:t>box</a:t>
            </a:r>
            <a:r>
              <a:rPr lang="ko-KR" altLang="en-US" dirty="0"/>
              <a:t>를 가지는 지를 계산할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AAE0F2-8294-43B6-BDF6-41868F5F7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1812" y="1350121"/>
            <a:ext cx="4154353" cy="28749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1BCFCD-E4F4-4DE5-889E-BBF413398E68}"/>
              </a:ext>
            </a:extLst>
          </p:cNvPr>
          <p:cNvSpPr txBox="1"/>
          <p:nvPr/>
        </p:nvSpPr>
        <p:spPr>
          <a:xfrm>
            <a:off x="5731875" y="4895248"/>
            <a:ext cx="8058101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RoIAlign</a:t>
            </a:r>
            <a:r>
              <a:rPr lang="ko-KR" altLang="en-US" dirty="0"/>
              <a:t>은 기존에 </a:t>
            </a:r>
            <a:r>
              <a:rPr lang="en-US" altLang="ko-KR" dirty="0" err="1"/>
              <a:t>RoI</a:t>
            </a:r>
            <a:r>
              <a:rPr lang="en-US" altLang="ko-KR" dirty="0"/>
              <a:t> Pooling</a:t>
            </a:r>
            <a:r>
              <a:rPr lang="ko-KR" altLang="en-US" dirty="0"/>
              <a:t>의 문제를 해결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44638C-0C24-41BD-94FD-A0FFF4157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132" y="5473254"/>
            <a:ext cx="4224338" cy="22473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2F4534-CE88-4BC2-A6DC-61C1230BA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090" y="7233478"/>
            <a:ext cx="4181379" cy="21920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725217-16CD-4BED-B495-CF24B418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554" y="4895248"/>
            <a:ext cx="3928934" cy="24946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A42040-81D9-44E4-AD46-86CA386436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1554" y="6836521"/>
            <a:ext cx="4247592" cy="22837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C18B4B-1411-4F0A-9DE7-7A77885F83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18183" y="4968214"/>
            <a:ext cx="2475058" cy="25556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F03CE09-7301-4B81-B786-BDAFA36388D8}"/>
              </a:ext>
            </a:extLst>
          </p:cNvPr>
          <p:cNvSpPr txBox="1"/>
          <p:nvPr/>
        </p:nvSpPr>
        <p:spPr>
          <a:xfrm>
            <a:off x="15409788" y="7720639"/>
            <a:ext cx="2383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각 </a:t>
            </a:r>
            <a:r>
              <a:rPr lang="en-US" altLang="ko-KR" dirty="0">
                <a:latin typeface="+mj-ea"/>
                <a:ea typeface="+mj-ea"/>
              </a:rPr>
              <a:t>bin</a:t>
            </a:r>
            <a:r>
              <a:rPr lang="ko-KR" altLang="en-US" dirty="0">
                <a:latin typeface="+mj-ea"/>
                <a:ea typeface="+mj-ea"/>
              </a:rPr>
              <a:t>마다 </a:t>
            </a:r>
            <a:r>
              <a:rPr lang="en-US" altLang="ko-KR" dirty="0">
                <a:latin typeface="+mj-ea"/>
                <a:ea typeface="+mj-ea"/>
              </a:rPr>
              <a:t>sampling</a:t>
            </a:r>
            <a:r>
              <a:rPr lang="ko-KR" altLang="en-US" dirty="0">
                <a:latin typeface="+mj-ea"/>
                <a:ea typeface="+mj-ea"/>
              </a:rPr>
              <a:t>하여 </a:t>
            </a:r>
            <a:r>
              <a:rPr lang="en-US" altLang="ko-KR" b="0" i="0" dirty="0">
                <a:effectLst/>
                <a:latin typeface="+mj-ea"/>
                <a:ea typeface="+mj-ea"/>
              </a:rPr>
              <a:t>bilinear interpolation </a:t>
            </a:r>
            <a:r>
              <a:rPr lang="ko-KR" altLang="en-US" b="0" i="0" dirty="0">
                <a:effectLst/>
                <a:latin typeface="+mj-ea"/>
                <a:ea typeface="+mj-ea"/>
              </a:rPr>
              <a:t>함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643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96681-A2D4-4C6F-BBD0-113F69984F42}"/>
              </a:ext>
            </a:extLst>
          </p:cNvPr>
          <p:cNvSpPr txBox="1"/>
          <p:nvPr/>
        </p:nvSpPr>
        <p:spPr>
          <a:xfrm>
            <a:off x="950656" y="5534193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5C8B7-ABBC-4024-BB6A-D6AA5E74715E}"/>
              </a:ext>
            </a:extLst>
          </p:cNvPr>
          <p:cNvSpPr txBox="1"/>
          <p:nvPr/>
        </p:nvSpPr>
        <p:spPr>
          <a:xfrm>
            <a:off x="5731876" y="201533"/>
            <a:ext cx="805810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앞서 </a:t>
            </a:r>
            <a:r>
              <a:rPr lang="en-US" altLang="ko-KR" dirty="0"/>
              <a:t>RPN</a:t>
            </a:r>
            <a:r>
              <a:rPr lang="ko-KR" altLang="en-US" dirty="0"/>
              <a:t>을 통해 객체가 존재하는 </a:t>
            </a:r>
            <a:r>
              <a:rPr lang="en-US" altLang="ko-KR" dirty="0"/>
              <a:t>Bounding Box</a:t>
            </a:r>
            <a:r>
              <a:rPr lang="ko-KR" altLang="en-US" dirty="0"/>
              <a:t>를 구하고</a:t>
            </a:r>
            <a:r>
              <a:rPr lang="en-US" altLang="ko-KR" dirty="0"/>
              <a:t>, </a:t>
            </a:r>
            <a:r>
              <a:rPr lang="en-US" altLang="ko-KR" dirty="0" err="1"/>
              <a:t>RoIAlign</a:t>
            </a:r>
            <a:r>
              <a:rPr lang="ko-KR" altLang="en-US" dirty="0"/>
              <a:t>을 통해 해당 </a:t>
            </a:r>
            <a:r>
              <a:rPr lang="en-US" altLang="ko-KR" dirty="0"/>
              <a:t>Bounding Box</a:t>
            </a:r>
            <a:r>
              <a:rPr lang="ko-KR" altLang="en-US" dirty="0"/>
              <a:t>를 실제 이미지에 </a:t>
            </a:r>
            <a:r>
              <a:rPr lang="en-US" altLang="ko-KR" dirty="0"/>
              <a:t>fixed size</a:t>
            </a:r>
            <a:r>
              <a:rPr lang="ko-KR" altLang="en-US" dirty="0"/>
              <a:t>의 </a:t>
            </a:r>
            <a:r>
              <a:rPr lang="en-US" altLang="ko-KR" dirty="0"/>
              <a:t>feature map</a:t>
            </a:r>
            <a:r>
              <a:rPr lang="ko-KR" altLang="en-US" dirty="0"/>
              <a:t>을 가져올 수 있다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BCFCD-E4F4-4DE5-889E-BBF413398E68}"/>
              </a:ext>
            </a:extLst>
          </p:cNvPr>
          <p:cNvSpPr txBox="1"/>
          <p:nvPr/>
        </p:nvSpPr>
        <p:spPr>
          <a:xfrm>
            <a:off x="5652095" y="8131431"/>
            <a:ext cx="1199152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그러므로 위의 </a:t>
            </a:r>
            <a:r>
              <a:rPr lang="en-US" altLang="ko-KR" dirty="0"/>
              <a:t>Network</a:t>
            </a:r>
            <a:r>
              <a:rPr lang="ko-KR" altLang="en-US" dirty="0"/>
              <a:t>는 기본적으로 </a:t>
            </a:r>
            <a:r>
              <a:rPr lang="en-US" altLang="ko-KR" dirty="0"/>
              <a:t>Mask R-CNN network</a:t>
            </a:r>
            <a:r>
              <a:rPr lang="ko-KR" altLang="en-US" dirty="0"/>
              <a:t>를 따름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branch</a:t>
            </a:r>
            <a:r>
              <a:rPr lang="ko-KR" altLang="en-US" dirty="0"/>
              <a:t>는 </a:t>
            </a:r>
            <a:r>
              <a:rPr lang="en-US" altLang="ko-KR" dirty="0"/>
              <a:t>object, shadow</a:t>
            </a:r>
            <a:r>
              <a:rPr lang="ko-KR" altLang="en-US" dirty="0"/>
              <a:t>의 </a:t>
            </a:r>
            <a:r>
              <a:rPr lang="en-US" altLang="ko-KR" dirty="0"/>
              <a:t>bounding box</a:t>
            </a:r>
            <a:r>
              <a:rPr lang="ko-KR" altLang="en-US" dirty="0"/>
              <a:t>와 </a:t>
            </a:r>
            <a:r>
              <a:rPr lang="en-US" altLang="ko-KR" dirty="0"/>
              <a:t>mask</a:t>
            </a:r>
            <a:r>
              <a:rPr lang="ko-KR" altLang="en-US" dirty="0"/>
              <a:t>를 구하고</a:t>
            </a:r>
            <a:r>
              <a:rPr lang="en-US" altLang="ko-KR" dirty="0"/>
              <a:t>, bottom</a:t>
            </a:r>
            <a:r>
              <a:rPr lang="ko-KR" altLang="en-US" dirty="0"/>
              <a:t> </a:t>
            </a:r>
            <a:r>
              <a:rPr lang="en-US" altLang="ko-KR" dirty="0"/>
              <a:t>branch</a:t>
            </a:r>
            <a:r>
              <a:rPr lang="ko-KR" altLang="en-US" dirty="0"/>
              <a:t>는 </a:t>
            </a:r>
            <a:r>
              <a:rPr lang="en-US" altLang="ko-KR" dirty="0"/>
              <a:t>object-shadow</a:t>
            </a:r>
            <a:r>
              <a:rPr lang="ko-KR" altLang="en-US" dirty="0"/>
              <a:t>의 </a:t>
            </a:r>
            <a:r>
              <a:rPr lang="en-US" altLang="ko-KR" dirty="0"/>
              <a:t>bounding box</a:t>
            </a:r>
            <a:r>
              <a:rPr lang="ko-KR" altLang="en-US" dirty="0"/>
              <a:t>와 </a:t>
            </a:r>
            <a:r>
              <a:rPr lang="en-US" altLang="ko-KR" dirty="0"/>
              <a:t>light direction</a:t>
            </a:r>
            <a:r>
              <a:rPr lang="ko-KR" altLang="en-US" dirty="0"/>
              <a:t>을 계산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03568B-234A-49AF-8810-E6DE900BC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090" y="1153902"/>
            <a:ext cx="8837954" cy="33719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BF17E8-C9BB-4137-AA9B-C44586142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388" y="4919358"/>
            <a:ext cx="12237004" cy="30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96681-A2D4-4C6F-BBD0-113F69984F42}"/>
              </a:ext>
            </a:extLst>
          </p:cNvPr>
          <p:cNvSpPr txBox="1"/>
          <p:nvPr/>
        </p:nvSpPr>
        <p:spPr>
          <a:xfrm>
            <a:off x="950656" y="5534193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LISA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BCFCD-E4F4-4DE5-889E-BBF413398E68}"/>
              </a:ext>
            </a:extLst>
          </p:cNvPr>
          <p:cNvSpPr txBox="1"/>
          <p:nvPr/>
        </p:nvSpPr>
        <p:spPr>
          <a:xfrm>
            <a:off x="5642890" y="885489"/>
            <a:ext cx="11991529" cy="254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Light</a:t>
            </a:r>
            <a:r>
              <a:rPr lang="ko-KR" altLang="en-US" dirty="0"/>
              <a:t> </a:t>
            </a:r>
            <a:r>
              <a:rPr lang="en-US" altLang="ko-KR" dirty="0"/>
              <a:t>direction</a:t>
            </a:r>
            <a:r>
              <a:rPr lang="ko-KR" altLang="en-US" dirty="0"/>
              <a:t>은  </a:t>
            </a:r>
            <a:r>
              <a:rPr lang="en-US" altLang="ko-KR" dirty="0"/>
              <a:t>shadow instance</a:t>
            </a:r>
            <a:r>
              <a:rPr lang="ko-KR" altLang="en-US" dirty="0"/>
              <a:t>와 </a:t>
            </a:r>
            <a:r>
              <a:rPr lang="en-US" altLang="ko-KR" dirty="0"/>
              <a:t>object instance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중심 좌표를 기반으로 계산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과정은 </a:t>
            </a:r>
            <a:r>
              <a:rPr lang="en-US" altLang="ko-KR" dirty="0"/>
              <a:t>bottom branch</a:t>
            </a:r>
            <a:r>
              <a:rPr lang="ko-KR" altLang="en-US" dirty="0"/>
              <a:t>와 병렬적으로 실행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</a:t>
            </a:r>
            <a:r>
              <a:rPr lang="en-US" altLang="ko-KR" dirty="0"/>
              <a:t>Network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은 </a:t>
            </a:r>
            <a:r>
              <a:rPr lang="en-US" altLang="ko-KR" dirty="0"/>
              <a:t>shadow Instance, object Instance, shadow-object association</a:t>
            </a:r>
            <a:r>
              <a:rPr lang="ko-KR" altLang="en-US" dirty="0"/>
              <a:t>인데</a:t>
            </a:r>
            <a:r>
              <a:rPr lang="en-US" altLang="ko-KR" dirty="0"/>
              <a:t>, shadow Instance, object Instance</a:t>
            </a:r>
            <a:r>
              <a:rPr lang="ko-KR" altLang="en-US" dirty="0"/>
              <a:t>은</a:t>
            </a:r>
            <a:r>
              <a:rPr lang="en-US" altLang="ko-KR" dirty="0"/>
              <a:t> Pair</a:t>
            </a:r>
            <a:r>
              <a:rPr lang="ko-KR" altLang="en-US" dirty="0"/>
              <a:t>를 알려줄 수 없고</a:t>
            </a:r>
            <a:r>
              <a:rPr lang="en-US" altLang="ko-KR" dirty="0"/>
              <a:t>, shadow-object association</a:t>
            </a:r>
            <a:r>
              <a:rPr lang="ko-KR" altLang="en-US" dirty="0"/>
              <a:t>은 분리가 되어있지 않는다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위의 결과는 틀릴 수도 있어 또 다른 방법을 통해 </a:t>
            </a:r>
            <a:r>
              <a:rPr lang="en-US" altLang="ko-KR" dirty="0"/>
              <a:t>shadow-object pair</a:t>
            </a:r>
            <a:r>
              <a:rPr lang="ko-KR" altLang="en-US" dirty="0"/>
              <a:t>를 구하고</a:t>
            </a:r>
            <a:r>
              <a:rPr lang="en-US" altLang="ko-KR" dirty="0"/>
              <a:t>, Network output</a:t>
            </a:r>
            <a:r>
              <a:rPr lang="ko-KR" altLang="en-US" dirty="0"/>
              <a:t>과 비교하여 최종 결과를 선택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FC863C-2253-4B12-A430-9E7400E90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680" y="918578"/>
            <a:ext cx="4103486" cy="486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D8D02A-3D42-4444-831E-142F8A07EB68}"/>
              </a:ext>
            </a:extLst>
          </p:cNvPr>
          <p:cNvSpPr txBox="1"/>
          <p:nvPr/>
        </p:nvSpPr>
        <p:spPr>
          <a:xfrm>
            <a:off x="5642889" y="4848912"/>
            <a:ext cx="1199152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방법은 아래와 같은 순서로 진행됨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1. </a:t>
            </a:r>
            <a:r>
              <a:rPr lang="ko-KR" altLang="en-US" dirty="0"/>
              <a:t>먼저 </a:t>
            </a:r>
            <a:r>
              <a:rPr lang="en-US" altLang="ko-KR" dirty="0"/>
              <a:t>shadow</a:t>
            </a:r>
            <a:r>
              <a:rPr lang="ko-KR" altLang="en-US" dirty="0"/>
              <a:t>와 </a:t>
            </a:r>
            <a:r>
              <a:rPr lang="en-US" altLang="ko-KR" dirty="0"/>
              <a:t>object</a:t>
            </a:r>
            <a:r>
              <a:rPr lang="ko-KR" altLang="en-US" dirty="0"/>
              <a:t>의 모든 페어에 대해 </a:t>
            </a:r>
            <a:r>
              <a:rPr lang="en-US" altLang="ko-KR" dirty="0"/>
              <a:t>shortest distance</a:t>
            </a:r>
            <a:r>
              <a:rPr lang="ko-KR" altLang="en-US" dirty="0"/>
              <a:t>를 계산함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2. Threshold</a:t>
            </a:r>
            <a:r>
              <a:rPr lang="ko-KR" altLang="en-US" dirty="0"/>
              <a:t>를 통해 </a:t>
            </a:r>
            <a:r>
              <a:rPr lang="en-US" altLang="ko-KR" dirty="0"/>
              <a:t>Pair</a:t>
            </a:r>
            <a:r>
              <a:rPr lang="ko-KR" altLang="en-US" dirty="0"/>
              <a:t>를 거름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3. </a:t>
            </a:r>
            <a:r>
              <a:rPr lang="ko-KR" altLang="en-US" dirty="0"/>
              <a:t>존재하는 </a:t>
            </a:r>
            <a:r>
              <a:rPr lang="en-US" altLang="ko-KR" dirty="0"/>
              <a:t>Pair</a:t>
            </a:r>
            <a:r>
              <a:rPr lang="ko-KR" altLang="en-US" dirty="0"/>
              <a:t>에 대해 </a:t>
            </a:r>
            <a:r>
              <a:rPr lang="en-US" altLang="ko-KR" dirty="0"/>
              <a:t>Intersection over Union(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r>
              <a:rPr lang="ko-KR" altLang="en-US" dirty="0"/>
              <a:t>를 계산하여 </a:t>
            </a:r>
            <a:r>
              <a:rPr lang="en-US" altLang="ko-KR" dirty="0"/>
              <a:t>final pair</a:t>
            </a:r>
            <a:r>
              <a:rPr lang="ko-KR" altLang="en-US" dirty="0"/>
              <a:t>를 구할 수 있음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CDAD96-B05F-4354-AE4F-1F0473B5F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081" y="6560278"/>
            <a:ext cx="9242191" cy="268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1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37826E-02DE-4616-9672-DDF5BA87EB27}"/>
              </a:ext>
            </a:extLst>
          </p:cNvPr>
          <p:cNvSpPr txBox="1"/>
          <p:nvPr/>
        </p:nvSpPr>
        <p:spPr>
          <a:xfrm>
            <a:off x="950656" y="1405074"/>
            <a:ext cx="40386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논문 결과</a:t>
            </a:r>
            <a:endParaRPr lang="en-US" altLang="ko-KR" sz="50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5BAEB-3636-44B7-B385-5F70DA4C6FF0}"/>
              </a:ext>
            </a:extLst>
          </p:cNvPr>
          <p:cNvSpPr txBox="1"/>
          <p:nvPr/>
        </p:nvSpPr>
        <p:spPr>
          <a:xfrm>
            <a:off x="5817227" y="133745"/>
            <a:ext cx="12243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Instance Shadow Detection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DE91F-6DA1-410D-975F-ABC99FAC6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734" y="730291"/>
            <a:ext cx="10656678" cy="72124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20E50-53C7-44F0-97BC-DE9C12BC7073}"/>
              </a:ext>
            </a:extLst>
          </p:cNvPr>
          <p:cNvSpPr txBox="1"/>
          <p:nvPr/>
        </p:nvSpPr>
        <p:spPr>
          <a:xfrm>
            <a:off x="950656" y="1405074"/>
            <a:ext cx="403865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Estimating Natural Illumination from a Single Outdoor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DBCD2-0248-4B21-956E-ECABB20FA5AF}"/>
              </a:ext>
            </a:extLst>
          </p:cNvPr>
          <p:cNvSpPr txBox="1"/>
          <p:nvPr/>
        </p:nvSpPr>
        <p:spPr>
          <a:xfrm>
            <a:off x="5621412" y="122738"/>
            <a:ext cx="9236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Estimating Natural Illumination from a Single Outdoor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449A4-35A6-4452-9A53-7EA0359F5876}"/>
              </a:ext>
            </a:extLst>
          </p:cNvPr>
          <p:cNvSpPr txBox="1"/>
          <p:nvPr/>
        </p:nvSpPr>
        <p:spPr>
          <a:xfrm>
            <a:off x="5621412" y="584403"/>
            <a:ext cx="1226155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영상에 존재하는 특징을 계산하여 </a:t>
            </a:r>
            <a:r>
              <a:rPr lang="en-US" altLang="ko-KR" dirty="0"/>
              <a:t>Natural Illumination</a:t>
            </a:r>
            <a:r>
              <a:rPr lang="ko-KR" altLang="en-US" dirty="0"/>
              <a:t>을 계산하는 것을 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8CD01-3DD7-41AD-972C-6A09884D6B3A}"/>
              </a:ext>
            </a:extLst>
          </p:cNvPr>
          <p:cNvSpPr txBox="1"/>
          <p:nvPr/>
        </p:nvSpPr>
        <p:spPr>
          <a:xfrm>
            <a:off x="6050996" y="1034720"/>
            <a:ext cx="773251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하늘의 특징을 계산하여 해의 위치를 계산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땅의 그림자를 계산하여 해의 위치를 계산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수직 평면에 대한 그림자를 계산하여 해의 위치를 계산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위의 </a:t>
            </a:r>
            <a:r>
              <a:rPr lang="en-US" altLang="ko-KR" dirty="0"/>
              <a:t>1, 2, 3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모든 특징을 혼합하여 최종 해의 위치를 계산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FC121-D631-4341-B893-2F2EE6B49C16}"/>
              </a:ext>
            </a:extLst>
          </p:cNvPr>
          <p:cNvSpPr txBox="1"/>
          <p:nvPr/>
        </p:nvSpPr>
        <p:spPr>
          <a:xfrm>
            <a:off x="208655" y="7022334"/>
            <a:ext cx="522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Jean-Franc¸ois</a:t>
            </a:r>
            <a:r>
              <a:rPr lang="en-US" altLang="ko-KR" dirty="0"/>
              <a:t> Lalonde, Estimating Natural Illumination from a Single Outdoor Image, ICCV, 2009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099CAD-EA6D-4602-B183-4D7FB38F7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278" y="2842943"/>
            <a:ext cx="9941799" cy="18410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EAF72C-AFE1-4116-8276-328C506DD509}"/>
              </a:ext>
            </a:extLst>
          </p:cNvPr>
          <p:cNvSpPr txBox="1"/>
          <p:nvPr/>
        </p:nvSpPr>
        <p:spPr>
          <a:xfrm>
            <a:off x="5621412" y="5136509"/>
            <a:ext cx="12261552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하늘과 수직 평면에 대한 계산은 다른 논문에서 설명된 수식을 통해 계산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그림자 부분에 대해서 살펴보면 단순히 </a:t>
            </a:r>
            <a:r>
              <a:rPr lang="en-US" altLang="ko-KR" dirty="0"/>
              <a:t>CIELAB </a:t>
            </a:r>
            <a:r>
              <a:rPr lang="ko-KR" altLang="en-US" dirty="0"/>
              <a:t>공간의 </a:t>
            </a:r>
            <a:r>
              <a:rPr lang="en-US" altLang="ko-KR" dirty="0"/>
              <a:t>map</a:t>
            </a:r>
            <a:r>
              <a:rPr lang="ko-KR" altLang="en-US" dirty="0"/>
              <a:t>을 가지고</a:t>
            </a:r>
            <a:r>
              <a:rPr lang="en-US" altLang="ko-KR" dirty="0"/>
              <a:t>, L Channel </a:t>
            </a:r>
            <a:r>
              <a:rPr lang="ko-KR" altLang="en-US" dirty="0"/>
              <a:t>에서의 </a:t>
            </a:r>
            <a:r>
              <a:rPr lang="en-US" altLang="ko-KR" dirty="0"/>
              <a:t>gradient</a:t>
            </a:r>
            <a:r>
              <a:rPr lang="ko-KR" altLang="en-US" dirty="0"/>
              <a:t>와 </a:t>
            </a:r>
            <a:r>
              <a:rPr lang="en-US" altLang="ko-KR" dirty="0"/>
              <a:t>A </a:t>
            </a:r>
            <a:r>
              <a:rPr lang="ko-KR" altLang="en-US" dirty="0"/>
              <a:t>채널에서의 </a:t>
            </a:r>
            <a:r>
              <a:rPr lang="en-US" altLang="ko-KR" dirty="0"/>
              <a:t>gradient</a:t>
            </a:r>
            <a:r>
              <a:rPr lang="ko-KR" altLang="en-US" dirty="0"/>
              <a:t>를 구하고</a:t>
            </a:r>
            <a:r>
              <a:rPr lang="en-US" altLang="ko-KR" dirty="0"/>
              <a:t>, </a:t>
            </a:r>
            <a:r>
              <a:rPr lang="ko-KR" altLang="en-US" dirty="0"/>
              <a:t>두 채널을 빼는 것으로  </a:t>
            </a:r>
            <a:r>
              <a:rPr lang="en-US" altLang="ko-KR" dirty="0"/>
              <a:t>strong edge</a:t>
            </a:r>
            <a:r>
              <a:rPr lang="ko-KR" altLang="en-US" dirty="0"/>
              <a:t>를 구할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Strong edge</a:t>
            </a:r>
            <a:r>
              <a:rPr lang="ko-KR" altLang="en-US" dirty="0"/>
              <a:t>를 통해 </a:t>
            </a:r>
            <a:r>
              <a:rPr lang="en-US" altLang="ko-KR" dirty="0"/>
              <a:t>Main orientation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구하여 해의 위치를 계산할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ACE372-1CC5-475D-B0CC-3E0BBC5B6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16" y="6921378"/>
            <a:ext cx="10843925" cy="24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703</Words>
  <Application>Microsoft Office PowerPoint</Application>
  <PresentationFormat>사용자 지정</PresentationFormat>
  <Paragraphs>77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</vt:lpstr>
      <vt:lpstr>Franklin Gothic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seok gyeong</cp:lastModifiedBy>
  <cp:revision>39</cp:revision>
  <dcterms:created xsi:type="dcterms:W3CDTF">2021-05-01T12:59:12Z</dcterms:created>
  <dcterms:modified xsi:type="dcterms:W3CDTF">2021-05-09T14:08:40Z</dcterms:modified>
</cp:coreProperties>
</file>